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notesMasterIdLst>
    <p:notesMasterId r:id="rId15"/>
  </p:notesMasterIdLst>
  <p:handoutMasterIdLst>
    <p:handoutMasterId r:id="rId16"/>
  </p:handoutMasterIdLst>
  <p:sldIdLst>
    <p:sldId id="263" r:id="rId4"/>
    <p:sldId id="279" r:id="rId5"/>
    <p:sldId id="290" r:id="rId6"/>
    <p:sldId id="289" r:id="rId7"/>
    <p:sldId id="291" r:id="rId8"/>
    <p:sldId id="293" r:id="rId9"/>
    <p:sldId id="292" r:id="rId10"/>
    <p:sldId id="294" r:id="rId11"/>
    <p:sldId id="295" r:id="rId12"/>
    <p:sldId id="296" r:id="rId13"/>
    <p:sldId id="267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  <a:srgbClr val="BE2B0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218631-D536-4DDC-99DE-3345B9949987}" v="6" dt="2022-03-11T20:29:44.7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407" autoAdjust="0"/>
  </p:normalViewPr>
  <p:slideViewPr>
    <p:cSldViewPr showGuides="1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97008-5A80-491E-BE13-934481939984}" type="datetimeFigureOut">
              <a:rPr lang="it-IT" smtClean="0"/>
              <a:t>02/02/2023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3CF82-CBDD-42C1-9B63-A5CC225C7A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523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C99AC-9F93-4D98-A6BA-1084A1AD05D2}" type="datetimeFigureOut">
              <a:rPr lang="it-IT" smtClean="0"/>
              <a:t>02/02/2023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B6F64-0E6E-425D-9CE4-636B11AB38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1803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1851" y="548680"/>
            <a:ext cx="6913364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751917" y="5379814"/>
            <a:ext cx="7008283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4751918" y="5877942"/>
            <a:ext cx="7105649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989138"/>
            <a:ext cx="11233149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536405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911026" y="2781300"/>
            <a:ext cx="10369551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534584" y="1700809"/>
            <a:ext cx="9122833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2780928"/>
            <a:ext cx="9217024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439483" y="3573017"/>
            <a:ext cx="9313035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390651" y="4725144"/>
            <a:ext cx="9410700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4367808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9349" y="2084425"/>
            <a:ext cx="3456384" cy="193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288" y="5933782"/>
            <a:ext cx="1658731" cy="87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4175787" y="6453336"/>
            <a:ext cx="3840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803" y="612700"/>
            <a:ext cx="3120347" cy="175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rin.convenzionitirociniumanistica@unibo.it" TargetMode="External"/><Relationship Id="rId2" Type="http://schemas.openxmlformats.org/officeDocument/2006/relationships/hyperlink" Target="mailto:arin.tirociniformazione@unibo.it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ziende.unibo.it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799856" y="836712"/>
            <a:ext cx="6984776" cy="2952328"/>
          </a:xfrm>
        </p:spPr>
        <p:txBody>
          <a:bodyPr/>
          <a:lstStyle/>
          <a:p>
            <a:pPr algn="ctr"/>
            <a:endParaRPr lang="it-IT" sz="3200" dirty="0"/>
          </a:p>
          <a:p>
            <a:pPr algn="ctr">
              <a:spcBef>
                <a:spcPts val="0"/>
              </a:spcBef>
            </a:pPr>
            <a:r>
              <a:rPr lang="it-IT" sz="4000" dirty="0"/>
              <a:t>PROCEDURA</a:t>
            </a:r>
            <a:br>
              <a:rPr lang="it-IT" sz="4000" dirty="0"/>
            </a:br>
            <a:r>
              <a:rPr lang="it-IT" sz="4000" dirty="0"/>
              <a:t>INSERIMENTO OFFERTA</a:t>
            </a:r>
          </a:p>
          <a:p>
            <a:pPr algn="ctr">
              <a:spcBef>
                <a:spcPts val="0"/>
              </a:spcBef>
            </a:pPr>
            <a:r>
              <a:rPr lang="it-IT" sz="4000" dirty="0"/>
              <a:t>DI TIROCINIO</a:t>
            </a:r>
          </a:p>
          <a:p>
            <a:pPr algn="ctr">
              <a:spcBef>
                <a:spcPts val="0"/>
              </a:spcBef>
            </a:pPr>
            <a:r>
              <a:rPr lang="it-IT" sz="4000" dirty="0"/>
              <a:t>«AD PERSONAM»</a:t>
            </a:r>
          </a:p>
          <a:p>
            <a:pPr algn="ctr">
              <a:spcBef>
                <a:spcPts val="0"/>
              </a:spcBef>
            </a:pPr>
            <a:r>
              <a:rPr lang="it-IT" sz="1800" b="0" dirty="0"/>
              <a:t>(</a:t>
            </a:r>
            <a:r>
              <a:rPr lang="it-IT" sz="1800" dirty="0"/>
              <a:t>per gli studenti di Educatore nei servizi nell’infanzia</a:t>
            </a:r>
            <a:r>
              <a:rPr lang="it-IT" sz="1800" b="0" dirty="0"/>
              <a:t>)</a:t>
            </a:r>
          </a:p>
          <a:p>
            <a:pPr algn="ctr"/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5C5CFA7-1021-49BF-8C6E-ACBB76C818B0}"/>
              </a:ext>
            </a:extLst>
          </p:cNvPr>
          <p:cNvSpPr txBox="1"/>
          <p:nvPr/>
        </p:nvSpPr>
        <p:spPr>
          <a:xfrm>
            <a:off x="5375920" y="5085184"/>
            <a:ext cx="6096000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ARIN-AREA INNOVAZIONE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Ufficio Tirocini Area Umanistica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58217D3-1AF5-4147-87BE-5D0BD4508E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Processo attivazione tirocinio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2ECFC5-C6B9-4E6D-985A-E514C461D4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9376" y="980728"/>
            <a:ext cx="11256703" cy="532859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it-IT" sz="1400" dirty="0"/>
              <a:t>Dopo l’inserimento dell’offerta «ad </a:t>
            </a:r>
            <a:r>
              <a:rPr lang="it-IT" sz="1400" dirty="0" err="1"/>
              <a:t>personam</a:t>
            </a:r>
            <a:r>
              <a:rPr lang="it-IT" sz="1400" dirty="0"/>
              <a:t>»:</a:t>
            </a:r>
          </a:p>
          <a:p>
            <a:pPr>
              <a:lnSpc>
                <a:spcPct val="200000"/>
              </a:lnSpc>
            </a:pPr>
            <a:r>
              <a:rPr lang="it-IT" sz="1400" dirty="0"/>
              <a:t>-    l’</a:t>
            </a:r>
            <a:r>
              <a:rPr lang="it-IT" sz="1400" b="1" dirty="0"/>
              <a:t>Ufficio Tirocini</a:t>
            </a:r>
            <a:r>
              <a:rPr lang="it-IT" sz="1400" dirty="0"/>
              <a:t> controlla l’offerta e la valida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it-IT" sz="1400" dirty="0"/>
              <a:t>lo </a:t>
            </a:r>
            <a:r>
              <a:rPr lang="it-IT" sz="1400" b="1" dirty="0"/>
              <a:t>Studente</a:t>
            </a:r>
            <a:r>
              <a:rPr lang="it-IT" sz="1400" dirty="0"/>
              <a:t> presenta richiesta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it-IT" sz="1400" dirty="0"/>
              <a:t>l’</a:t>
            </a:r>
            <a:r>
              <a:rPr lang="it-IT" sz="1400" b="1" dirty="0"/>
              <a:t>Ufficio tirocini</a:t>
            </a:r>
            <a:r>
              <a:rPr lang="it-IT" sz="1400" dirty="0"/>
              <a:t> controlla i dati inseriti e la dichiara «verificata», assegnando il tutor accademico.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it-IT" sz="1400" dirty="0"/>
              <a:t>il </a:t>
            </a:r>
            <a:r>
              <a:rPr lang="it-IT" sz="1400" b="1" dirty="0"/>
              <a:t>Tutor accademico</a:t>
            </a:r>
            <a:r>
              <a:rPr lang="it-IT" sz="1400" dirty="0"/>
              <a:t> «approva» il programma di tirocinio 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it-IT" sz="1400" dirty="0"/>
              <a:t>lo </a:t>
            </a:r>
            <a:r>
              <a:rPr lang="it-IT" sz="1400" b="1" dirty="0"/>
              <a:t>Studente</a:t>
            </a:r>
            <a:r>
              <a:rPr lang="it-IT" sz="1400" dirty="0"/>
              <a:t> e il </a:t>
            </a:r>
            <a:r>
              <a:rPr lang="it-IT" sz="1400" b="1" dirty="0"/>
              <a:t>Referente per il Soggetto ospitante </a:t>
            </a:r>
            <a:r>
              <a:rPr lang="it-IT" sz="1400" dirty="0"/>
              <a:t>firmano elettronicamente il programma di tirocinio con un clic.</a:t>
            </a:r>
            <a:endParaRPr lang="it-IT" sz="500" dirty="0"/>
          </a:p>
          <a:p>
            <a:r>
              <a:rPr lang="it-IT" sz="1400" b="1" dirty="0"/>
              <a:t>Solo dopo le firme sul programma di tirocinio lo studente può scaricare il registro presenze e iniziare il tirocinio.</a:t>
            </a:r>
            <a:endParaRPr lang="it-IT" sz="1400" dirty="0"/>
          </a:p>
          <a:p>
            <a:endParaRPr lang="it-IT" sz="500" b="1" dirty="0">
              <a:solidFill>
                <a:schemeClr val="tx1"/>
              </a:solidFill>
            </a:endParaRPr>
          </a:p>
          <a:p>
            <a:pPr algn="just"/>
            <a:r>
              <a:rPr lang="it-IT" sz="1400" b="0" dirty="0">
                <a:solidFill>
                  <a:schemeClr val="tx1"/>
                </a:solidFill>
              </a:rPr>
              <a:t>Al raggiungimento del monte ore previsto, lo studente deve caricare il registro presenze sul portale, firmato e timbrato alla pag.2 dal Tutor del Soggetto ospitante comprese le pagine col dettaglio di giornate, ore e attività svolte, caricare la relazione e tutti gli altri strumenti indicati dai Tutor e compilare il questionario sull'esperienza di tirocinio</a:t>
            </a:r>
            <a:r>
              <a:rPr lang="it-IT" sz="1400" dirty="0">
                <a:solidFill>
                  <a:schemeClr val="tx1"/>
                </a:solidFill>
              </a:rPr>
              <a:t>.</a:t>
            </a:r>
            <a:r>
              <a:rPr lang="it-IT" sz="1400" b="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endParaRPr lang="it-IT" sz="1400" b="0" dirty="0">
              <a:solidFill>
                <a:schemeClr val="tx1"/>
              </a:solidFill>
            </a:endParaRPr>
          </a:p>
          <a:p>
            <a:r>
              <a:rPr lang="it-IT" sz="1400" b="0" dirty="0">
                <a:solidFill>
                  <a:schemeClr val="tx1"/>
                </a:solidFill>
              </a:rPr>
              <a:t>Al termine del tirocinio il Tutor del Soggetto ospitante può compilare il questionario sull’esperienza di tirocinio.</a:t>
            </a:r>
          </a:p>
          <a:p>
            <a:pPr algn="ctr"/>
            <a:r>
              <a:rPr lang="it-IT" sz="2000" b="0" dirty="0">
                <a:solidFill>
                  <a:schemeClr val="tx1"/>
                </a:solidFill>
              </a:rPr>
              <a:t>Grazie per la collaborazione!</a:t>
            </a:r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09717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983433" y="2204864"/>
            <a:ext cx="10441160" cy="4320480"/>
          </a:xfrm>
        </p:spPr>
        <p:txBody>
          <a:bodyPr/>
          <a:lstStyle/>
          <a:p>
            <a:r>
              <a:rPr lang="it-IT" sz="1800" dirty="0"/>
              <a:t>Ufficio Tirocini area umanistica</a:t>
            </a:r>
          </a:p>
          <a:p>
            <a:r>
              <a:rPr lang="it-IT" sz="1800" b="1"/>
              <a:t>Contatti</a:t>
            </a:r>
            <a:endParaRPr lang="it-IT" sz="1800" b="1" dirty="0"/>
          </a:p>
          <a:p>
            <a:endParaRPr lang="it-IT" b="1" dirty="0"/>
          </a:p>
          <a:p>
            <a:pPr algn="l"/>
            <a:r>
              <a:rPr lang="it-IT" b="1" dirty="0"/>
              <a:t>Studi umanistici</a:t>
            </a:r>
          </a:p>
          <a:p>
            <a:pPr algn="l"/>
            <a:r>
              <a:rPr lang="it-IT" sz="1400" dirty="0"/>
              <a:t>email: </a:t>
            </a:r>
            <a:r>
              <a:rPr lang="it-IT" sz="1400" b="0" i="0" u="none" strike="noStrike" dirty="0">
                <a:solidFill>
                  <a:srgbClr val="1D6684"/>
                </a:solidFill>
                <a:effectLst/>
                <a:hlinkClick r:id="rId2"/>
              </a:rPr>
              <a:t>arin.tirociniformazione@unibo.it</a:t>
            </a:r>
            <a:r>
              <a:rPr lang="it-IT" sz="1400" dirty="0"/>
              <a:t>; </a:t>
            </a:r>
            <a:r>
              <a:rPr lang="it-IT" sz="1400" b="0" i="0" u="none" strike="noStrike" dirty="0" err="1">
                <a:effectLst/>
              </a:rPr>
              <a:t>tel</a:t>
            </a:r>
            <a:r>
              <a:rPr lang="it-IT" sz="1400" b="0" i="0" cap="all" dirty="0">
                <a:effectLst/>
              </a:rPr>
              <a:t>:</a:t>
            </a:r>
            <a:r>
              <a:rPr lang="it-IT" sz="1400" b="0" i="0" dirty="0">
                <a:effectLst/>
              </a:rPr>
              <a:t> 051 2084000, indirizzo</a:t>
            </a:r>
            <a:r>
              <a:rPr lang="it-IT" sz="1400" b="0" i="0" cap="all" dirty="0">
                <a:effectLst/>
              </a:rPr>
              <a:t>:</a:t>
            </a:r>
            <a:r>
              <a:rPr lang="it-IT" sz="1400" b="0" i="0" dirty="0">
                <a:effectLst/>
              </a:rPr>
              <a:t> Via Filippo Re, 10 - 40126 Bologna</a:t>
            </a:r>
          </a:p>
          <a:p>
            <a:pPr algn="l"/>
            <a:endParaRPr lang="it-IT" b="0" i="0" dirty="0">
              <a:effectLst/>
            </a:endParaRPr>
          </a:p>
          <a:p>
            <a:pPr algn="l"/>
            <a:r>
              <a:rPr lang="it-IT" b="1" dirty="0"/>
              <a:t>Servizio Convenzioni </a:t>
            </a:r>
          </a:p>
          <a:p>
            <a:pPr algn="l"/>
            <a:r>
              <a:rPr lang="it-IT" sz="1400" dirty="0"/>
              <a:t>email: </a:t>
            </a:r>
            <a:r>
              <a:rPr lang="it-IT" sz="1400" dirty="0">
                <a:hlinkClick r:id="rId3"/>
              </a:rPr>
              <a:t>arin.convenzionitirociniumanistica@unibo.it</a:t>
            </a:r>
            <a:r>
              <a:rPr lang="it-IT" sz="1400" dirty="0"/>
              <a:t>, </a:t>
            </a:r>
            <a:r>
              <a:rPr lang="it-IT" sz="1400" dirty="0" err="1"/>
              <a:t>tel</a:t>
            </a:r>
            <a:r>
              <a:rPr lang="it-IT" sz="1400" dirty="0"/>
              <a:t>: 051 2084003, via Filippo Re, 10 - 40126 </a:t>
            </a:r>
            <a:r>
              <a:rPr lang="it-IT" dirty="0"/>
              <a:t>Bologna</a:t>
            </a:r>
          </a:p>
          <a:p>
            <a:pPr algn="l"/>
            <a:endParaRPr lang="it-IT" b="0" i="0" dirty="0">
              <a:effectLst/>
            </a:endParaRPr>
          </a:p>
          <a:p>
            <a:pPr algn="l"/>
            <a:r>
              <a:rPr lang="it-IT" sz="1400" dirty="0"/>
              <a:t>L'Ufficio Tirocini area umanistica è temporaneamente CHIUSO AL PUBBLICO e garantisce il funzionamento unicamente da remoto (e-mail e telefono). Lo sportello telefonico è attivo il lunedì, il martedì, il giovedì e il  venerdì dalle 9,00 alle 12,00</a:t>
            </a:r>
          </a:p>
          <a:p>
            <a:pPr algn="l"/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1B66AEB8-23AC-43CC-B1FF-906DAC9199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30"/>
          <a:stretch/>
        </p:blipFill>
        <p:spPr>
          <a:xfrm>
            <a:off x="2135560" y="980728"/>
            <a:ext cx="8760296" cy="5614292"/>
          </a:xfrm>
          <a:prstGeom prst="rect">
            <a:avLst/>
          </a:prstGeom>
        </p:spPr>
      </p:pic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91CD9D08-2BD5-4974-B3F3-8FFF890EDC6F}"/>
              </a:ext>
            </a:extLst>
          </p:cNvPr>
          <p:cNvCxnSpPr>
            <a:cxnSpLocks/>
          </p:cNvCxnSpPr>
          <p:nvPr/>
        </p:nvCxnSpPr>
        <p:spPr>
          <a:xfrm>
            <a:off x="1847528" y="2708920"/>
            <a:ext cx="576064" cy="28803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728D0A3-72B9-4A45-BBD1-7B71F61E53CA}"/>
              </a:ext>
            </a:extLst>
          </p:cNvPr>
          <p:cNvSpPr txBox="1"/>
          <p:nvPr/>
        </p:nvSpPr>
        <p:spPr>
          <a:xfrm>
            <a:off x="191344" y="2420888"/>
            <a:ext cx="1584176" cy="769441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Collegati al sito </a:t>
            </a:r>
            <a:r>
              <a:rPr lang="it-IT" sz="1100" dirty="0">
                <a:hlinkClick r:id="rId3"/>
              </a:rPr>
              <a:t>https://aziende.unibo.it</a:t>
            </a:r>
            <a:r>
              <a:rPr lang="it-IT" sz="1100" dirty="0"/>
              <a:t> e accedi con le tue credenziali</a:t>
            </a:r>
          </a:p>
        </p:txBody>
      </p:sp>
    </p:spTree>
    <p:extLst>
      <p:ext uri="{BB962C8B-B14F-4D97-AF65-F5344CB8AC3E}">
        <p14:creationId xmlns:p14="http://schemas.microsoft.com/office/powerpoint/2010/main" val="386881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E97993DC-3E80-4AD7-918E-5BC0BBD08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664" y="1275551"/>
            <a:ext cx="6408712" cy="527527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7B3DC6C-38CA-478A-8CF4-A449E200EF94}"/>
              </a:ext>
            </a:extLst>
          </p:cNvPr>
          <p:cNvSpPr txBox="1"/>
          <p:nvPr/>
        </p:nvSpPr>
        <p:spPr>
          <a:xfrm>
            <a:off x="4079776" y="3068960"/>
            <a:ext cx="1512168" cy="719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48D95B1-B7BF-4EB9-B9CF-3A34D762ECA1}"/>
              </a:ext>
            </a:extLst>
          </p:cNvPr>
          <p:cNvSpPr txBox="1"/>
          <p:nvPr/>
        </p:nvSpPr>
        <p:spPr>
          <a:xfrm>
            <a:off x="3287688" y="5011009"/>
            <a:ext cx="5184576" cy="3622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863C8554-F994-4B9F-A7A3-1F6E36105557}"/>
              </a:ext>
            </a:extLst>
          </p:cNvPr>
          <p:cNvCxnSpPr>
            <a:cxnSpLocks/>
          </p:cNvCxnSpPr>
          <p:nvPr/>
        </p:nvCxnSpPr>
        <p:spPr>
          <a:xfrm>
            <a:off x="1947637" y="4206570"/>
            <a:ext cx="1080120" cy="216024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6AB3D6E-5739-47EC-84E5-E5A0263C119C}"/>
              </a:ext>
            </a:extLst>
          </p:cNvPr>
          <p:cNvSpPr txBox="1"/>
          <p:nvPr/>
        </p:nvSpPr>
        <p:spPr>
          <a:xfrm>
            <a:off x="263352" y="3883695"/>
            <a:ext cx="1584176" cy="430887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Clicca su «nuova offerta di tirocinio»</a:t>
            </a:r>
          </a:p>
        </p:txBody>
      </p:sp>
    </p:spTree>
    <p:extLst>
      <p:ext uri="{BB962C8B-B14F-4D97-AF65-F5344CB8AC3E}">
        <p14:creationId xmlns:p14="http://schemas.microsoft.com/office/powerpoint/2010/main" val="18655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86F6B51D-33B4-4C5A-90BB-A2DD3E86A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1" y="1484784"/>
            <a:ext cx="11747892" cy="2694134"/>
          </a:xfrm>
          <a:prstGeom prst="rect">
            <a:avLst/>
          </a:prstGeom>
        </p:spPr>
      </p:pic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A7A71BAA-5C62-44EE-B1A1-511A87F0399B}"/>
              </a:ext>
            </a:extLst>
          </p:cNvPr>
          <p:cNvCxnSpPr>
            <a:cxnSpLocks/>
          </p:cNvCxnSpPr>
          <p:nvPr/>
        </p:nvCxnSpPr>
        <p:spPr>
          <a:xfrm flipH="1">
            <a:off x="1944441" y="1292920"/>
            <a:ext cx="1251746" cy="941213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07E397EB-C133-4448-8CDD-BBF94BADECBF}"/>
              </a:ext>
            </a:extLst>
          </p:cNvPr>
          <p:cNvCxnSpPr>
            <a:cxnSpLocks/>
          </p:cNvCxnSpPr>
          <p:nvPr/>
        </p:nvCxnSpPr>
        <p:spPr>
          <a:xfrm flipH="1" flipV="1">
            <a:off x="1753321" y="3573016"/>
            <a:ext cx="382240" cy="605903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F5BAD60-4076-4E3A-8718-143FF53CCF60}"/>
              </a:ext>
            </a:extLst>
          </p:cNvPr>
          <p:cNvSpPr txBox="1"/>
          <p:nvPr/>
        </p:nvSpPr>
        <p:spPr>
          <a:xfrm>
            <a:off x="3143672" y="912391"/>
            <a:ext cx="8437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La convenzione stipulata con una struttura è valida per ospitare tirocinanti iscritti a tutti i corsi di studio dell’Ateneo di Bologna delle aree non mediche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81C8B24-C225-42BC-BD00-B0389B1B8848}"/>
              </a:ext>
            </a:extLst>
          </p:cNvPr>
          <p:cNvSpPr txBox="1"/>
          <p:nvPr/>
        </p:nvSpPr>
        <p:spPr>
          <a:xfrm>
            <a:off x="1753321" y="4306095"/>
            <a:ext cx="1584176" cy="2616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Clicca su «si»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77C0BEF-6F91-434D-A77D-2E7D49FDD463}"/>
              </a:ext>
            </a:extLst>
          </p:cNvPr>
          <p:cNvSpPr txBox="1"/>
          <p:nvPr/>
        </p:nvSpPr>
        <p:spPr>
          <a:xfrm>
            <a:off x="3316772" y="1763527"/>
            <a:ext cx="2059148" cy="2616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Clicca su tirocinio curriculare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EE01B6E3-6CD1-44A4-8ECA-07E948EF2B86}"/>
              </a:ext>
            </a:extLst>
          </p:cNvPr>
          <p:cNvCxnSpPr>
            <a:cxnSpLocks/>
          </p:cNvCxnSpPr>
          <p:nvPr/>
        </p:nvCxnSpPr>
        <p:spPr>
          <a:xfrm flipH="1">
            <a:off x="3143672" y="2142744"/>
            <a:ext cx="676210" cy="332127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761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0DFE0C9-94A9-48BA-8F5F-E80B43C74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440" y="1659210"/>
            <a:ext cx="8928992" cy="353958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316CA06A-5219-4935-B89F-01859A84238C}"/>
              </a:ext>
            </a:extLst>
          </p:cNvPr>
          <p:cNvSpPr txBox="1"/>
          <p:nvPr/>
        </p:nvSpPr>
        <p:spPr>
          <a:xfrm>
            <a:off x="6037310" y="3068960"/>
            <a:ext cx="2146922" cy="430887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Inserisci il codice fiscale dello studente e poi clicca su «aggiungi»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AAA670F-7954-4740-AAFB-88FE755AE134}"/>
              </a:ext>
            </a:extLst>
          </p:cNvPr>
          <p:cNvSpPr txBox="1"/>
          <p:nvPr/>
        </p:nvSpPr>
        <p:spPr>
          <a:xfrm>
            <a:off x="5239288" y="4581128"/>
            <a:ext cx="1584176" cy="2616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Clicca su «avanti»</a:t>
            </a:r>
          </a:p>
        </p:txBody>
      </p:sp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A2CFA586-B40F-4CF4-8FDB-AAE368616F37}"/>
              </a:ext>
            </a:extLst>
          </p:cNvPr>
          <p:cNvCxnSpPr/>
          <p:nvPr/>
        </p:nvCxnSpPr>
        <p:spPr>
          <a:xfrm flipH="1">
            <a:off x="4943872" y="3212976"/>
            <a:ext cx="1093438" cy="2160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70FD55DB-FCEA-4F4F-B96F-7AFC7CFD202A}"/>
              </a:ext>
            </a:extLst>
          </p:cNvPr>
          <p:cNvCxnSpPr>
            <a:cxnSpLocks/>
          </p:cNvCxnSpPr>
          <p:nvPr/>
        </p:nvCxnSpPr>
        <p:spPr>
          <a:xfrm flipH="1">
            <a:off x="4534495" y="4711933"/>
            <a:ext cx="704793" cy="1063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10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695400" y="-30939"/>
            <a:ext cx="8700058" cy="43234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Inserire i dati richiesti riportando quanto contenuto nel file “Schema tirocini per i servizi” disponibile alla pagina “Sei un’azienda o un ente?”. I campi contrassegnati dall’asterisco sono obbligatori </a:t>
            </a:r>
            <a:endParaRPr lang="it-IT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0000"/>
                </a:solidFill>
                <a:cs typeface="Calibri" panose="020F0502020204030204" pitchFamily="34" charset="0"/>
              </a:rPr>
              <a:t>scrivere “tirocinio diretto III anno” </a:t>
            </a:r>
            <a:endParaRPr lang="it-IT" sz="2000" dirty="0"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20D1DD5-1ADA-484E-B2C3-3EEF715F8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072" y="1056626"/>
            <a:ext cx="5358159" cy="6050949"/>
          </a:xfrm>
          <a:prstGeom prst="rect">
            <a:avLst/>
          </a:prstGeom>
        </p:spPr>
      </p:pic>
      <p:sp>
        <p:nvSpPr>
          <p:cNvPr id="16" name="Segnaposto testo 1">
            <a:extLst>
              <a:ext uri="{FF2B5EF4-FFF2-40B4-BE49-F238E27FC236}">
                <a16:creationId xmlns:a16="http://schemas.microsoft.com/office/drawing/2014/main" id="{271BF740-67D1-46A2-9507-43C9587445FA}"/>
              </a:ext>
            </a:extLst>
          </p:cNvPr>
          <p:cNvSpPr txBox="1">
            <a:spLocks/>
          </p:cNvSpPr>
          <p:nvPr/>
        </p:nvSpPr>
        <p:spPr>
          <a:xfrm>
            <a:off x="6016968" y="1542600"/>
            <a:ext cx="5831199" cy="1839876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Il </a:t>
            </a:r>
            <a:r>
              <a:rPr lang="it-IT" sz="1200" dirty="0">
                <a:solidFill>
                  <a:schemeClr val="tx1"/>
                </a:solidFill>
              </a:rPr>
              <a:t>Referente per la firma elettronica del programma di tirocinio</a:t>
            </a:r>
            <a:r>
              <a:rPr lang="it-IT" sz="1200" b="0" dirty="0">
                <a:solidFill>
                  <a:schemeClr val="tx1"/>
                </a:solidFill>
              </a:rPr>
              <a:t> può essere selezionato tra i soggetti già ricompresi nell’elenco dei Referenti. </a:t>
            </a:r>
          </a:p>
          <a:p>
            <a:pPr>
              <a:lnSpc>
                <a:spcPct val="100000"/>
              </a:lnSpc>
            </a:pPr>
            <a:endParaRPr lang="it-IT" sz="500" b="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L’elenco dei Referenti può essere aggiornato cliccando su «aggiungi/modifica referente».</a:t>
            </a:r>
          </a:p>
          <a:p>
            <a:pPr>
              <a:lnSpc>
                <a:spcPct val="100000"/>
              </a:lnSpc>
            </a:pPr>
            <a:endParaRPr lang="it-IT" sz="5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Il </a:t>
            </a:r>
            <a:r>
              <a:rPr lang="it-IT" sz="1200" dirty="0">
                <a:solidFill>
                  <a:schemeClr val="tx1"/>
                </a:solidFill>
              </a:rPr>
              <a:t>Referente per la firma elettronica del tirocinio</a:t>
            </a:r>
            <a:r>
              <a:rPr lang="it-IT" sz="1200" b="0" dirty="0">
                <a:solidFill>
                  <a:schemeClr val="tx1"/>
                </a:solidFill>
              </a:rPr>
              <a:t> è individuato in autonomia dal Soggetto ospitante e può anche non coincidere con il </a:t>
            </a:r>
            <a:r>
              <a:rPr lang="it-IT" sz="1200" dirty="0">
                <a:solidFill>
                  <a:schemeClr val="tx1"/>
                </a:solidFill>
              </a:rPr>
              <a:t>Tutor </a:t>
            </a:r>
            <a:r>
              <a:rPr lang="it-IT" sz="1200" b="0" dirty="0">
                <a:solidFill>
                  <a:schemeClr val="tx1"/>
                </a:solidFill>
              </a:rPr>
              <a:t>che, invece, ha il compito di seguire lo studente per tutta la durata del e, a fine tirocinio, di attestare le ore svolte e compilare il questionario sul tirocinio.</a:t>
            </a:r>
          </a:p>
          <a:p>
            <a:pPr>
              <a:lnSpc>
                <a:spcPts val="2600"/>
              </a:lnSpc>
            </a:pPr>
            <a:endParaRPr lang="it-IT" sz="10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endParaRPr lang="it-IT" sz="10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endParaRPr lang="it-IT" sz="1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EAAF522C-26C2-4BE1-98D0-402290EE989B}"/>
              </a:ext>
            </a:extLst>
          </p:cNvPr>
          <p:cNvCxnSpPr>
            <a:cxnSpLocks/>
          </p:cNvCxnSpPr>
          <p:nvPr/>
        </p:nvCxnSpPr>
        <p:spPr>
          <a:xfrm flipH="1">
            <a:off x="4439816" y="2492896"/>
            <a:ext cx="1566327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egnaposto testo 1">
            <a:extLst>
              <a:ext uri="{FF2B5EF4-FFF2-40B4-BE49-F238E27FC236}">
                <a16:creationId xmlns:a16="http://schemas.microsoft.com/office/drawing/2014/main" id="{36B095C7-0A1E-4EFC-B524-6181A15C56CD}"/>
              </a:ext>
            </a:extLst>
          </p:cNvPr>
          <p:cNvSpPr txBox="1">
            <a:spLocks/>
          </p:cNvSpPr>
          <p:nvPr/>
        </p:nvSpPr>
        <p:spPr>
          <a:xfrm>
            <a:off x="6231463" y="5350350"/>
            <a:ext cx="5798648" cy="598712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it-IT" sz="5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date di inizio e di fine tirocinio e n. di ore come riportate nel file “Schema tirocini per i servizi” 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9206A28-FCC0-4FBB-B0C2-DCF46205EF1E}"/>
              </a:ext>
            </a:extLst>
          </p:cNvPr>
          <p:cNvSpPr txBox="1"/>
          <p:nvPr/>
        </p:nvSpPr>
        <p:spPr>
          <a:xfrm>
            <a:off x="1631504" y="6063760"/>
            <a:ext cx="381642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______________________________________________________________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B97DF97-0FAE-4F6B-848D-493975CC9F62}"/>
              </a:ext>
            </a:extLst>
          </p:cNvPr>
          <p:cNvSpPr/>
          <p:nvPr/>
        </p:nvSpPr>
        <p:spPr>
          <a:xfrm>
            <a:off x="6172637" y="3540454"/>
            <a:ext cx="5831199" cy="3693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000000"/>
                </a:solidFill>
                <a:latin typeface="Century" panose="02040604050505020304" pitchFamily="18" charset="0"/>
              </a:rPr>
              <a:t>Digitare il Settore </a:t>
            </a:r>
            <a:r>
              <a:rPr lang="it-IT" sz="1200" dirty="0" err="1">
                <a:solidFill>
                  <a:srgbClr val="000000"/>
                </a:solidFill>
                <a:latin typeface="Century" panose="02040604050505020304" pitchFamily="18" charset="0"/>
              </a:rPr>
              <a:t>Ateco</a:t>
            </a:r>
            <a:r>
              <a:rPr lang="it-IT" sz="1200" dirty="0">
                <a:solidFill>
                  <a:srgbClr val="000000"/>
                </a:solidFill>
                <a:latin typeface="Century" panose="02040604050505020304" pitchFamily="18" charset="0"/>
              </a:rPr>
              <a:t> </a:t>
            </a:r>
            <a:r>
              <a:rPr lang="it-IT" sz="1200" dirty="0">
                <a:latin typeface="Century Gothic" panose="020B0502020202020204" pitchFamily="34" charset="0"/>
              </a:rPr>
              <a:t>88.91.00</a:t>
            </a:r>
            <a:r>
              <a:rPr lang="it-IT" dirty="0"/>
              <a:t> </a:t>
            </a:r>
            <a:endParaRPr lang="it-IT" sz="1200" dirty="0">
              <a:solidFill>
                <a:srgbClr val="000000"/>
              </a:solidFill>
              <a:latin typeface="Century" panose="02040604050505020304" pitchFamily="18" charset="0"/>
            </a:endParaRP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DC2B901E-A3AA-4927-B19D-CE98CAD57BBF}"/>
              </a:ext>
            </a:extLst>
          </p:cNvPr>
          <p:cNvCxnSpPr>
            <a:cxnSpLocks/>
          </p:cNvCxnSpPr>
          <p:nvPr/>
        </p:nvCxnSpPr>
        <p:spPr>
          <a:xfrm flipH="1">
            <a:off x="2977428" y="3620684"/>
            <a:ext cx="3191659" cy="3811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ettangolo 9">
            <a:extLst>
              <a:ext uri="{FF2B5EF4-FFF2-40B4-BE49-F238E27FC236}">
                <a16:creationId xmlns:a16="http://schemas.microsoft.com/office/drawing/2014/main" id="{C933E7EC-7BEC-4B05-8B49-377A4BE00A96}"/>
              </a:ext>
            </a:extLst>
          </p:cNvPr>
          <p:cNvSpPr/>
          <p:nvPr/>
        </p:nvSpPr>
        <p:spPr>
          <a:xfrm>
            <a:off x="6173351" y="4386203"/>
            <a:ext cx="5706375" cy="27699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it-IT" sz="1200" dirty="0">
                <a:latin typeface="Century Gothic" panose="020B0502020202020204" pitchFamily="34" charset="0"/>
              </a:rPr>
              <a:t>scrivere l’indirizzo della sede del Nido nel quale deve recarsi il tirocinante </a:t>
            </a: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30336F1E-93AB-4D98-9EE4-6F8DA4F710CC}"/>
              </a:ext>
            </a:extLst>
          </p:cNvPr>
          <p:cNvCxnSpPr>
            <a:cxnSpLocks/>
          </p:cNvCxnSpPr>
          <p:nvPr/>
        </p:nvCxnSpPr>
        <p:spPr>
          <a:xfrm flipH="1">
            <a:off x="3752504" y="4472018"/>
            <a:ext cx="2396455" cy="4065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A5473B66-A85B-4726-8E5D-9C9A230096FD}"/>
              </a:ext>
            </a:extLst>
          </p:cNvPr>
          <p:cNvCxnSpPr>
            <a:cxnSpLocks/>
          </p:cNvCxnSpPr>
          <p:nvPr/>
        </p:nvCxnSpPr>
        <p:spPr>
          <a:xfrm flipH="1">
            <a:off x="3407410" y="5688100"/>
            <a:ext cx="2592034" cy="289787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tangolo 2">
            <a:extLst>
              <a:ext uri="{FF2B5EF4-FFF2-40B4-BE49-F238E27FC236}">
                <a16:creationId xmlns:a16="http://schemas.microsoft.com/office/drawing/2014/main" id="{0F931910-D758-485D-A4AF-1F5406932FCA}"/>
              </a:ext>
            </a:extLst>
          </p:cNvPr>
          <p:cNvSpPr/>
          <p:nvPr/>
        </p:nvSpPr>
        <p:spPr>
          <a:xfrm>
            <a:off x="6169088" y="707016"/>
            <a:ext cx="3095264" cy="27699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scrivere “tirocinio diretto III anno” </a:t>
            </a:r>
            <a:endParaRPr lang="it-IT" sz="1200" dirty="0"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9B150863-F681-4144-96D8-2AB22ED5988B}"/>
              </a:ext>
            </a:extLst>
          </p:cNvPr>
          <p:cNvCxnSpPr>
            <a:cxnSpLocks/>
          </p:cNvCxnSpPr>
          <p:nvPr/>
        </p:nvCxnSpPr>
        <p:spPr>
          <a:xfrm flipH="1">
            <a:off x="4223790" y="899848"/>
            <a:ext cx="1872210" cy="1008112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459525FB-1634-477D-AB31-DB512E25CC95}"/>
              </a:ext>
            </a:extLst>
          </p:cNvPr>
          <p:cNvCxnSpPr>
            <a:cxnSpLocks/>
          </p:cNvCxnSpPr>
          <p:nvPr/>
        </p:nvCxnSpPr>
        <p:spPr>
          <a:xfrm flipH="1">
            <a:off x="3229707" y="5666276"/>
            <a:ext cx="2741687" cy="46947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tangolo 31">
            <a:extLst>
              <a:ext uri="{FF2B5EF4-FFF2-40B4-BE49-F238E27FC236}">
                <a16:creationId xmlns:a16="http://schemas.microsoft.com/office/drawing/2014/main" id="{6E538F72-3BFE-4190-B195-2C96F5C3D3B3}"/>
              </a:ext>
            </a:extLst>
          </p:cNvPr>
          <p:cNvSpPr/>
          <p:nvPr/>
        </p:nvSpPr>
        <p:spPr>
          <a:xfrm>
            <a:off x="6036212" y="1060099"/>
            <a:ext cx="1936749" cy="27699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Inserire il nome del nido</a:t>
            </a:r>
            <a:endParaRPr lang="it-IT" sz="1200" dirty="0"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5A934B0C-5E3F-4694-9AE4-E4E0DF98B87F}"/>
              </a:ext>
            </a:extLst>
          </p:cNvPr>
          <p:cNvCxnSpPr>
            <a:cxnSpLocks/>
          </p:cNvCxnSpPr>
          <p:nvPr/>
        </p:nvCxnSpPr>
        <p:spPr>
          <a:xfrm flipH="1">
            <a:off x="4376190" y="1289629"/>
            <a:ext cx="1595204" cy="770731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397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1">
            <a:extLst>
              <a:ext uri="{FF2B5EF4-FFF2-40B4-BE49-F238E27FC236}">
                <a16:creationId xmlns:a16="http://schemas.microsoft.com/office/drawing/2014/main" id="{56E9AD7D-9F7B-45A6-B19B-05C383C107FF}"/>
              </a:ext>
            </a:extLst>
          </p:cNvPr>
          <p:cNvSpPr txBox="1">
            <a:spLocks/>
          </p:cNvSpPr>
          <p:nvPr/>
        </p:nvSpPr>
        <p:spPr>
          <a:xfrm>
            <a:off x="6312024" y="797627"/>
            <a:ext cx="5674294" cy="1407238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Per lo svolgimento del tirocinio curriculare </a:t>
            </a:r>
            <a:r>
              <a:rPr lang="it-IT" sz="1200" b="0" i="0" dirty="0">
                <a:solidFill>
                  <a:srgbClr val="000000"/>
                </a:solidFill>
                <a:effectLst/>
              </a:rPr>
              <a:t>non è prevista un’indennità di partecipazione, tuttavia il Soggetto ospitante può decidere di corrispondere anche un rimborso spese, una borsa di studio, etc.; in tutti i casi, è necessario compilare i campi riservati dopo.</a:t>
            </a:r>
          </a:p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rgbClr val="333333"/>
                </a:solidFill>
              </a:rPr>
              <a:t>Gli uffici tirocini non sono competenti per informazioni </a:t>
            </a:r>
            <a:r>
              <a:rPr lang="it-IT" sz="1200" b="0" i="0" dirty="0">
                <a:solidFill>
                  <a:srgbClr val="333333"/>
                </a:solidFill>
                <a:effectLst/>
              </a:rPr>
              <a:t>sul trattamento fiscale dell’indennità corrisposta, siete pregati di rivolgervi all’Agenzia delle Entrate.</a:t>
            </a:r>
          </a:p>
          <a:p>
            <a:pPr>
              <a:lnSpc>
                <a:spcPct val="100000"/>
              </a:lnSpc>
            </a:pPr>
            <a:endParaRPr lang="it-IT" sz="1200" b="0" dirty="0">
              <a:solidFill>
                <a:schemeClr val="tx1"/>
              </a:solidFill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0425DA8-B678-48E2-8ACA-FD8AE57B9033}"/>
              </a:ext>
            </a:extLst>
          </p:cNvPr>
          <p:cNvCxnSpPr>
            <a:cxnSpLocks/>
          </p:cNvCxnSpPr>
          <p:nvPr/>
        </p:nvCxnSpPr>
        <p:spPr>
          <a:xfrm flipH="1">
            <a:off x="5135355" y="1580460"/>
            <a:ext cx="870788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EAAF522C-26C2-4BE1-98D0-402290EE989B}"/>
              </a:ext>
            </a:extLst>
          </p:cNvPr>
          <p:cNvCxnSpPr>
            <a:cxnSpLocks/>
          </p:cNvCxnSpPr>
          <p:nvPr/>
        </p:nvCxnSpPr>
        <p:spPr>
          <a:xfrm flipH="1" flipV="1">
            <a:off x="4824592" y="2636912"/>
            <a:ext cx="1055384" cy="432048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60DAC2B5-D9F8-489B-A64B-3F0285B32525}"/>
              </a:ext>
            </a:extLst>
          </p:cNvPr>
          <p:cNvCxnSpPr>
            <a:cxnSpLocks/>
          </p:cNvCxnSpPr>
          <p:nvPr/>
        </p:nvCxnSpPr>
        <p:spPr>
          <a:xfrm flipH="1">
            <a:off x="3503713" y="5157192"/>
            <a:ext cx="2376263" cy="21602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Immagine 30">
            <a:extLst>
              <a:ext uri="{FF2B5EF4-FFF2-40B4-BE49-F238E27FC236}">
                <a16:creationId xmlns:a16="http://schemas.microsoft.com/office/drawing/2014/main" id="{B24ECC0B-4DCD-4FFA-8064-CD9DAF0F8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01" y="692696"/>
            <a:ext cx="5898713" cy="5832648"/>
          </a:xfrm>
          <a:prstGeom prst="rect">
            <a:avLst/>
          </a:prstGeom>
        </p:spPr>
      </p:pic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6D80E923-38E0-4EF4-B2E9-AA79748A6602}"/>
              </a:ext>
            </a:extLst>
          </p:cNvPr>
          <p:cNvCxnSpPr>
            <a:cxnSpLocks/>
          </p:cNvCxnSpPr>
          <p:nvPr/>
        </p:nvCxnSpPr>
        <p:spPr>
          <a:xfrm flipH="1" flipV="1">
            <a:off x="4698426" y="1340768"/>
            <a:ext cx="1181550" cy="239692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38089BC-738F-4261-AE0C-8930021833AE}"/>
              </a:ext>
            </a:extLst>
          </p:cNvPr>
          <p:cNvCxnSpPr>
            <a:cxnSpLocks/>
          </p:cNvCxnSpPr>
          <p:nvPr/>
        </p:nvCxnSpPr>
        <p:spPr>
          <a:xfrm flipH="1">
            <a:off x="4691844" y="3996285"/>
            <a:ext cx="1181550" cy="864096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6DB04D0B-BC4C-4AFE-A809-78ABD942C05F}"/>
              </a:ext>
            </a:extLst>
          </p:cNvPr>
          <p:cNvCxnSpPr>
            <a:cxnSpLocks/>
          </p:cNvCxnSpPr>
          <p:nvPr/>
        </p:nvCxnSpPr>
        <p:spPr>
          <a:xfrm flipH="1">
            <a:off x="4544580" y="5733256"/>
            <a:ext cx="1335396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egnaposto testo 1">
            <a:extLst>
              <a:ext uri="{FF2B5EF4-FFF2-40B4-BE49-F238E27FC236}">
                <a16:creationId xmlns:a16="http://schemas.microsoft.com/office/drawing/2014/main" id="{17B150CD-08B8-40D5-8329-3B1E684CE485}"/>
              </a:ext>
            </a:extLst>
          </p:cNvPr>
          <p:cNvSpPr txBox="1">
            <a:spLocks/>
          </p:cNvSpPr>
          <p:nvPr/>
        </p:nvSpPr>
        <p:spPr>
          <a:xfrm>
            <a:off x="6090057" y="5551671"/>
            <a:ext cx="5872927" cy="469616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Per data di inizio e di fine pubblicazione fare riferimento al file “Schema tirocini per i servizi” 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5B2E1FE9-80CF-4625-AFC5-BC066A95D6C4}"/>
              </a:ext>
            </a:extLst>
          </p:cNvPr>
          <p:cNvCxnSpPr>
            <a:cxnSpLocks/>
          </p:cNvCxnSpPr>
          <p:nvPr/>
        </p:nvCxnSpPr>
        <p:spPr>
          <a:xfrm flipH="1">
            <a:off x="4698426" y="1700808"/>
            <a:ext cx="1181550" cy="0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>
            <a:extLst>
              <a:ext uri="{FF2B5EF4-FFF2-40B4-BE49-F238E27FC236}">
                <a16:creationId xmlns:a16="http://schemas.microsoft.com/office/drawing/2014/main" id="{69BBDEB4-4DB2-4899-A94E-4FF5096C2FB5}"/>
              </a:ext>
            </a:extLst>
          </p:cNvPr>
          <p:cNvSpPr/>
          <p:nvPr/>
        </p:nvSpPr>
        <p:spPr>
          <a:xfrm>
            <a:off x="6312024" y="2483604"/>
            <a:ext cx="3970959" cy="27699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Come riportati nel file “Schema tirocini per i servizi” </a:t>
            </a:r>
            <a:endParaRPr lang="it-IT" sz="1200" dirty="0">
              <a:latin typeface="Century Gothic" panose="020B050202020202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F867B8FF-8B4A-468D-BAFC-D54294444FB5}"/>
              </a:ext>
            </a:extLst>
          </p:cNvPr>
          <p:cNvSpPr/>
          <p:nvPr/>
        </p:nvSpPr>
        <p:spPr>
          <a:xfrm>
            <a:off x="5966932" y="3435387"/>
            <a:ext cx="6096000" cy="27699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it-IT" sz="1200" dirty="0">
                <a:latin typeface="Century Gothic" panose="020B0502020202020204" pitchFamily="34" charset="0"/>
              </a:rPr>
              <a:t>Scrivere: Educatore nei Servizi per l’Infanzia </a:t>
            </a: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8E6A2999-0522-4B51-B9B5-46B092A1EBCA}"/>
              </a:ext>
            </a:extLst>
          </p:cNvPr>
          <p:cNvCxnSpPr>
            <a:cxnSpLocks/>
          </p:cNvCxnSpPr>
          <p:nvPr/>
        </p:nvCxnSpPr>
        <p:spPr>
          <a:xfrm flipH="1">
            <a:off x="5166799" y="2636912"/>
            <a:ext cx="1181550" cy="0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3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1">
            <a:extLst>
              <a:ext uri="{FF2B5EF4-FFF2-40B4-BE49-F238E27FC236}">
                <a16:creationId xmlns:a16="http://schemas.microsoft.com/office/drawing/2014/main" id="{56E9AD7D-9F7B-45A6-B19B-05C383C107FF}"/>
              </a:ext>
            </a:extLst>
          </p:cNvPr>
          <p:cNvSpPr txBox="1">
            <a:spLocks/>
          </p:cNvSpPr>
          <p:nvPr/>
        </p:nvSpPr>
        <p:spPr>
          <a:xfrm>
            <a:off x="6706805" y="1916831"/>
            <a:ext cx="4933912" cy="1008113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scrivere nome e cognome del referente del tirocinio/tutor e il relativo indirizzo e-mail che gli studenti utilizzeranno per prendere il primo contatto con la scuola (può essere un unico tutor per tutto l’istituto) 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0425DA8-B678-48E2-8ACA-FD8AE57B9033}"/>
              </a:ext>
            </a:extLst>
          </p:cNvPr>
          <p:cNvCxnSpPr>
            <a:cxnSpLocks/>
          </p:cNvCxnSpPr>
          <p:nvPr/>
        </p:nvCxnSpPr>
        <p:spPr>
          <a:xfrm flipH="1">
            <a:off x="5135355" y="1580460"/>
            <a:ext cx="870788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EAAF522C-26C2-4BE1-98D0-402290EE989B}"/>
              </a:ext>
            </a:extLst>
          </p:cNvPr>
          <p:cNvCxnSpPr>
            <a:cxnSpLocks/>
          </p:cNvCxnSpPr>
          <p:nvPr/>
        </p:nvCxnSpPr>
        <p:spPr>
          <a:xfrm flipH="1" flipV="1">
            <a:off x="4824592" y="2636912"/>
            <a:ext cx="1055384" cy="432048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60DAC2B5-D9F8-489B-A64B-3F0285B32525}"/>
              </a:ext>
            </a:extLst>
          </p:cNvPr>
          <p:cNvCxnSpPr>
            <a:cxnSpLocks/>
          </p:cNvCxnSpPr>
          <p:nvPr/>
        </p:nvCxnSpPr>
        <p:spPr>
          <a:xfrm flipH="1">
            <a:off x="3503713" y="5157192"/>
            <a:ext cx="2376263" cy="21602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6D80E923-38E0-4EF4-B2E9-AA79748A6602}"/>
              </a:ext>
            </a:extLst>
          </p:cNvPr>
          <p:cNvCxnSpPr>
            <a:cxnSpLocks/>
          </p:cNvCxnSpPr>
          <p:nvPr/>
        </p:nvCxnSpPr>
        <p:spPr>
          <a:xfrm flipH="1">
            <a:off x="4824593" y="1302706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7F034273-EDD9-428A-BF8B-C3A802BC1367}"/>
              </a:ext>
            </a:extLst>
          </p:cNvPr>
          <p:cNvCxnSpPr>
            <a:cxnSpLocks/>
          </p:cNvCxnSpPr>
          <p:nvPr/>
        </p:nvCxnSpPr>
        <p:spPr>
          <a:xfrm flipH="1">
            <a:off x="4824592" y="3045995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38089BC-738F-4261-AE0C-8930021833AE}"/>
              </a:ext>
            </a:extLst>
          </p:cNvPr>
          <p:cNvCxnSpPr>
            <a:cxnSpLocks/>
          </p:cNvCxnSpPr>
          <p:nvPr/>
        </p:nvCxnSpPr>
        <p:spPr>
          <a:xfrm flipH="1">
            <a:off x="4824592" y="3212976"/>
            <a:ext cx="1181550" cy="864096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6DB04D0B-BC4C-4AFE-A809-78ABD942C05F}"/>
              </a:ext>
            </a:extLst>
          </p:cNvPr>
          <p:cNvCxnSpPr>
            <a:cxnSpLocks/>
          </p:cNvCxnSpPr>
          <p:nvPr/>
        </p:nvCxnSpPr>
        <p:spPr>
          <a:xfrm flipH="1">
            <a:off x="4544580" y="5733256"/>
            <a:ext cx="1335396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>
            <a:extLst>
              <a:ext uri="{FF2B5EF4-FFF2-40B4-BE49-F238E27FC236}">
                <a16:creationId xmlns:a16="http://schemas.microsoft.com/office/drawing/2014/main" id="{B765E426-087F-4965-A12D-36BB92FBC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1115964"/>
            <a:ext cx="6100765" cy="4998317"/>
          </a:xfrm>
          <a:prstGeom prst="rect">
            <a:avLst/>
          </a:prstGeom>
        </p:spPr>
      </p:pic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C184D2DD-8971-4268-AA84-390E414C27FB}"/>
              </a:ext>
            </a:extLst>
          </p:cNvPr>
          <p:cNvCxnSpPr>
            <a:cxnSpLocks/>
          </p:cNvCxnSpPr>
          <p:nvPr/>
        </p:nvCxnSpPr>
        <p:spPr>
          <a:xfrm flipH="1">
            <a:off x="4820652" y="2348880"/>
            <a:ext cx="1328705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D09FBA6-69AA-4042-9210-154BE90CBB9E}"/>
              </a:ext>
            </a:extLst>
          </p:cNvPr>
          <p:cNvSpPr txBox="1"/>
          <p:nvPr/>
        </p:nvSpPr>
        <p:spPr>
          <a:xfrm>
            <a:off x="7176120" y="5679254"/>
            <a:ext cx="1584176" cy="2616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Clicca su «avanti»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C2F56A47-D9A8-4F3A-8D26-4D97B331F71E}"/>
              </a:ext>
            </a:extLst>
          </p:cNvPr>
          <p:cNvCxnSpPr>
            <a:cxnSpLocks/>
          </p:cNvCxnSpPr>
          <p:nvPr/>
        </p:nvCxnSpPr>
        <p:spPr>
          <a:xfrm flipH="1" flipV="1">
            <a:off x="6511768" y="5807836"/>
            <a:ext cx="520336" cy="2223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792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2736" y="116632"/>
            <a:ext cx="12169264" cy="9993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200" dirty="0">
                <a:solidFill>
                  <a:schemeClr val="tx1"/>
                </a:solidFill>
              </a:rPr>
              <a:t>Controlla la correttezza di tutti i dati e clicca in fondo alla pagina su «Avanti», visualizzerai «L’offerta è stata inserita correttamente». L’offerta sarà visibile all’ufficio tirocini che potrà approvarla e quindi renderla visibile al/i destinatario/i. Quando lo studente accetta l’offerta la pratica passa subito all’approvazione dell’ufficio tirocini </a:t>
            </a:r>
          </a:p>
          <a:p>
            <a:pPr>
              <a:lnSpc>
                <a:spcPts val="2600"/>
              </a:lnSpc>
            </a:pPr>
            <a:endParaRPr lang="it-IT" sz="1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0425DA8-B678-48E2-8ACA-FD8AE57B9033}"/>
              </a:ext>
            </a:extLst>
          </p:cNvPr>
          <p:cNvCxnSpPr>
            <a:cxnSpLocks/>
          </p:cNvCxnSpPr>
          <p:nvPr/>
        </p:nvCxnSpPr>
        <p:spPr>
          <a:xfrm flipH="1">
            <a:off x="5135355" y="1580460"/>
            <a:ext cx="870788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EAAF522C-26C2-4BE1-98D0-402290EE989B}"/>
              </a:ext>
            </a:extLst>
          </p:cNvPr>
          <p:cNvCxnSpPr>
            <a:cxnSpLocks/>
          </p:cNvCxnSpPr>
          <p:nvPr/>
        </p:nvCxnSpPr>
        <p:spPr>
          <a:xfrm flipH="1" flipV="1">
            <a:off x="4824592" y="2636912"/>
            <a:ext cx="1055384" cy="432048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60DAC2B5-D9F8-489B-A64B-3F0285B32525}"/>
              </a:ext>
            </a:extLst>
          </p:cNvPr>
          <p:cNvCxnSpPr>
            <a:cxnSpLocks/>
          </p:cNvCxnSpPr>
          <p:nvPr/>
        </p:nvCxnSpPr>
        <p:spPr>
          <a:xfrm flipH="1">
            <a:off x="3503713" y="5157192"/>
            <a:ext cx="2376263" cy="21602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7F034273-EDD9-428A-BF8B-C3A802BC1367}"/>
              </a:ext>
            </a:extLst>
          </p:cNvPr>
          <p:cNvCxnSpPr>
            <a:cxnSpLocks/>
          </p:cNvCxnSpPr>
          <p:nvPr/>
        </p:nvCxnSpPr>
        <p:spPr>
          <a:xfrm flipH="1">
            <a:off x="4824592" y="3045995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38089BC-738F-4261-AE0C-8930021833AE}"/>
              </a:ext>
            </a:extLst>
          </p:cNvPr>
          <p:cNvCxnSpPr>
            <a:cxnSpLocks/>
          </p:cNvCxnSpPr>
          <p:nvPr/>
        </p:nvCxnSpPr>
        <p:spPr>
          <a:xfrm flipH="1">
            <a:off x="4824592" y="3212976"/>
            <a:ext cx="1181550" cy="864096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6DB04D0B-BC4C-4AFE-A809-78ABD942C05F}"/>
              </a:ext>
            </a:extLst>
          </p:cNvPr>
          <p:cNvCxnSpPr>
            <a:cxnSpLocks/>
          </p:cNvCxnSpPr>
          <p:nvPr/>
        </p:nvCxnSpPr>
        <p:spPr>
          <a:xfrm flipH="1">
            <a:off x="4544580" y="5733256"/>
            <a:ext cx="1335396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C184D2DD-8971-4268-AA84-390E414C27FB}"/>
              </a:ext>
            </a:extLst>
          </p:cNvPr>
          <p:cNvCxnSpPr>
            <a:cxnSpLocks/>
          </p:cNvCxnSpPr>
          <p:nvPr/>
        </p:nvCxnSpPr>
        <p:spPr>
          <a:xfrm flipH="1">
            <a:off x="5415367" y="2348880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>
            <a:extLst>
              <a:ext uri="{FF2B5EF4-FFF2-40B4-BE49-F238E27FC236}">
                <a16:creationId xmlns:a16="http://schemas.microsoft.com/office/drawing/2014/main" id="{FB93954C-6712-4456-8275-27401AA20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35" y="1124743"/>
            <a:ext cx="8711217" cy="5098873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CB28494E-D1CE-4D2E-8066-C34A040AFEC9}"/>
              </a:ext>
            </a:extLst>
          </p:cNvPr>
          <p:cNvSpPr txBox="1"/>
          <p:nvPr/>
        </p:nvSpPr>
        <p:spPr>
          <a:xfrm>
            <a:off x="1487488" y="1844824"/>
            <a:ext cx="3744416" cy="2880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4A49D47-807A-4246-90C5-4286070943C2}"/>
              </a:ext>
            </a:extLst>
          </p:cNvPr>
          <p:cNvSpPr txBox="1"/>
          <p:nvPr/>
        </p:nvSpPr>
        <p:spPr>
          <a:xfrm>
            <a:off x="1483254" y="2276872"/>
            <a:ext cx="3057092" cy="2160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9B9B097-CF9A-4FAC-8C69-7C6ACB600E2D}"/>
              </a:ext>
            </a:extLst>
          </p:cNvPr>
          <p:cNvSpPr txBox="1"/>
          <p:nvPr/>
        </p:nvSpPr>
        <p:spPr>
          <a:xfrm>
            <a:off x="1487488" y="2708920"/>
            <a:ext cx="9145016" cy="3024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389657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</TotalTime>
  <Words>763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Carmela Rosafio</cp:lastModifiedBy>
  <cp:revision>190</cp:revision>
  <dcterms:created xsi:type="dcterms:W3CDTF">2017-11-13T10:11:35Z</dcterms:created>
  <dcterms:modified xsi:type="dcterms:W3CDTF">2023-02-02T11:21:19Z</dcterms:modified>
</cp:coreProperties>
</file>